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60" r:id="rId5"/>
    <p:sldId id="258" r:id="rId6"/>
    <p:sldId id="261" r:id="rId7"/>
    <p:sldId id="263" r:id="rId8"/>
    <p:sldId id="264" r:id="rId9"/>
    <p:sldId id="265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  <p:sldId id="266" r:id="rId25"/>
    <p:sldId id="267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03798-157E-0D14-FB2B-5351058B6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B6CF12-1E21-D935-9D3E-04F726274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EBFF27-9A22-65A1-FF55-3BFF8FEE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1D6ED-C7FE-8E61-42B4-CF5C4EC88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2FF01-ED51-12DC-42DE-0D98B9A4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524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5DABF-3F14-79C4-12B3-3BA965F4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21685-9568-E365-61A6-6480B5AC8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1E94F-CE39-3840-A70A-C59415DE4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7BD6E6-F18B-E6ED-48EB-0AE04A88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B80DC-578E-BCBE-F090-BE6F222C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A600AA-C9B0-EACE-2769-AF4CC5B29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F0601D-ABDA-3F20-3E65-A3B007105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EB7E1B-4DEE-24D7-B9D8-7E0A43E3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27F82-2871-7FB1-19CC-5D385A52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F9D6-4FC0-A69E-8FED-E0336ABE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025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957FE-CAB0-4529-E126-1CC51F63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F100C-7B2E-36B7-8EF1-D2A92BB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DD6594-4727-B0DB-3E26-85EAC886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73781-B727-52A4-19B7-F471B43DF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FD1F54-9EB0-B1AF-0F74-E6F1DAC7D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08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D3EB7-4F0A-BCF0-BCFC-AA544B4F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A89306-8642-916B-EE5C-EC0FD9F02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222F2-EC97-9F18-65F1-D1A50EC04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AE6D2-B632-EC58-811C-B1CADD41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CD47D-743F-8E3D-4A50-29B8325F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3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D23B3-1D24-FD2F-CE3C-6CD83965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66B47-5188-EAF9-00E5-3884F7714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A4D9C-D7F9-39C2-921D-CA4739F92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047567-9518-7D77-7258-9901C7F0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AC7C65-0B72-38D8-AD27-020F17FD4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0E0EAC-0D53-DDC5-BBCA-950B02E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83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B0097-1C18-4B4E-880C-F03D34E4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5F24F1-E162-23EF-D940-0E4B731B2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864E3B-E273-048D-7BB9-E104B8F4B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F915B5-944E-D848-2C0C-D0863BB21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9397B0-7DC9-AC61-9D22-B80142C15B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69CE7E-0EAF-7D74-319A-89826FA2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64E8EB-2FC2-3F93-DF85-8E2DBEB6F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6FB2AD-B49E-F3A0-7E91-9331517F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11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BE854-ACD1-5D8D-FF63-57AB6E2A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B75AD-E483-AC61-6693-8F10A54CA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1C031A-41A6-61DE-1951-0646A528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7ED7AC-C4AB-5317-DCE8-08929B6E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99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6785C6-B2CB-1191-7DAE-3D20A6D8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BFDECD-E2EB-44FD-FACA-47B9253F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A7959-4C41-7714-EF7F-50C06165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67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57F65-4264-EBB9-5467-7643A1BA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0B597-488F-E883-5D43-E3727A1D6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9C08F0-3D3A-F97C-87E1-ACE31B5B2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DCEA57-B2CA-84E4-E19B-F01C78A3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73AEC0-0525-733C-39C7-63C27A41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85E74-8147-3E01-680C-684AD49C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20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E1D6A-0713-DF1F-FCBC-E75F29AA0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689F89-0A64-7D8E-9DB9-7B6D2D30C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D6C2CA-854C-D079-E70D-AB6F1F21E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6BC9D3-29F9-251E-90E3-09A9519CC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B149B3-7137-A774-A091-191516C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4EC46-F5D9-A413-0E9A-A7A4BA9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7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77998-BFE6-A4EE-0531-17BED0C6C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AB395-87AF-628F-9E06-9AFC17AE2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B177AA-7970-D61E-1791-81D5C1281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A0D45-F6BB-4F4A-8F8A-8094B2F80A75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0ACFDC-F239-CB4A-89F6-CC5EF32C1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1AA2D-D3C6-2C32-3AB5-9DA48410F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544BF-117B-4455-8A61-DDDC38A1E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5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D52BB3-59D6-FBC1-F2AC-78A31146F23E}"/>
              </a:ext>
            </a:extLst>
          </p:cNvPr>
          <p:cNvSpPr txBox="1"/>
          <p:nvPr/>
        </p:nvSpPr>
        <p:spPr>
          <a:xfrm>
            <a:off x="3353101" y="2017077"/>
            <a:ext cx="5485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/>
              <a:t>미식축구 경기 결과와 경기장 내</a:t>
            </a:r>
            <a:endParaRPr lang="en-US" altLang="ko-KR" sz="2800" b="1"/>
          </a:p>
          <a:p>
            <a:pPr algn="ctr"/>
            <a:r>
              <a:rPr lang="ko-KR" altLang="en-US" sz="2800" b="1"/>
              <a:t>체포 건수의 상관 관계 예측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9F3E8-0F89-518F-4B2B-66E36748D114}"/>
              </a:ext>
            </a:extLst>
          </p:cNvPr>
          <p:cNvSpPr txBox="1"/>
          <p:nvPr/>
        </p:nvSpPr>
        <p:spPr>
          <a:xfrm>
            <a:off x="8490360" y="5172429"/>
            <a:ext cx="2371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2023. 12. 05</a:t>
            </a:r>
          </a:p>
          <a:p>
            <a:pPr algn="r"/>
            <a:r>
              <a:rPr lang="ko-KR" altLang="en-US" dirty="0"/>
              <a:t>인공지능</a:t>
            </a:r>
            <a:endParaRPr lang="en-US" altLang="ko-KR" dirty="0"/>
          </a:p>
          <a:p>
            <a:pPr algn="r"/>
            <a:r>
              <a:rPr lang="ko-KR" altLang="en-US" dirty="0"/>
              <a:t> </a:t>
            </a:r>
            <a:r>
              <a:rPr lang="en-US" altLang="ko-KR" dirty="0"/>
              <a:t>2020208023 </a:t>
            </a:r>
            <a:r>
              <a:rPr lang="ko-KR" altLang="en-US" dirty="0" err="1"/>
              <a:t>고겨레</a:t>
            </a:r>
            <a:endParaRPr lang="ko-KR" altLang="en-US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4484D4B7-617F-0AA6-1B8B-A41779401ED1}"/>
              </a:ext>
            </a:extLst>
          </p:cNvPr>
          <p:cNvSpPr/>
          <p:nvPr/>
        </p:nvSpPr>
        <p:spPr>
          <a:xfrm>
            <a:off x="2794340" y="1909557"/>
            <a:ext cx="359148" cy="1169145"/>
          </a:xfrm>
          <a:prstGeom prst="leftBrace">
            <a:avLst>
              <a:gd name="adj1" fmla="val 49245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0B75B954-5B7A-B27B-BB1C-BE83EB61BA3C}"/>
              </a:ext>
            </a:extLst>
          </p:cNvPr>
          <p:cNvSpPr/>
          <p:nvPr/>
        </p:nvSpPr>
        <p:spPr>
          <a:xfrm rot="10800000">
            <a:off x="9038512" y="1909557"/>
            <a:ext cx="359148" cy="1169145"/>
          </a:xfrm>
          <a:prstGeom prst="leftBrace">
            <a:avLst>
              <a:gd name="adj1" fmla="val 49245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00AC2AE7-09C1-942D-66AD-7C49A45741AA}"/>
              </a:ext>
            </a:extLst>
          </p:cNvPr>
          <p:cNvSpPr/>
          <p:nvPr/>
        </p:nvSpPr>
        <p:spPr>
          <a:xfrm rot="10800000">
            <a:off x="11029872" y="5113090"/>
            <a:ext cx="359148" cy="1042008"/>
          </a:xfrm>
          <a:prstGeom prst="leftBrace">
            <a:avLst>
              <a:gd name="adj1" fmla="val 49245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39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BDF9113E-3ECD-C426-4E4F-7C51AAB25680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F3EB1-F68B-842B-1267-13AB039F7EB2}"/>
              </a:ext>
            </a:extLst>
          </p:cNvPr>
          <p:cNvSpPr txBox="1"/>
          <p:nvPr/>
        </p:nvSpPr>
        <p:spPr>
          <a:xfrm>
            <a:off x="1046294" y="57633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데이터 설명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43D7B2E-1441-4641-6636-E712CD14D22A}"/>
              </a:ext>
            </a:extLst>
          </p:cNvPr>
          <p:cNvSpPr/>
          <p:nvPr/>
        </p:nvSpPr>
        <p:spPr>
          <a:xfrm rot="10800000">
            <a:off x="3827796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795245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463298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2587DC1-361B-9D7B-951E-9DCC0D037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40" y="1975404"/>
            <a:ext cx="8306520" cy="31625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E1517F-B86C-6327-3A2F-A33BA6614336}"/>
              </a:ext>
            </a:extLst>
          </p:cNvPr>
          <p:cNvSpPr txBox="1"/>
          <p:nvPr/>
        </p:nvSpPr>
        <p:spPr>
          <a:xfrm>
            <a:off x="1870715" y="5376376"/>
            <a:ext cx="830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describe()</a:t>
            </a:r>
            <a:r>
              <a:rPr lang="ko-KR" altLang="en-US" dirty="0"/>
              <a:t>를 통해 데이터 셋에 대한 기초 통계 반환</a:t>
            </a:r>
            <a:endParaRPr lang="en-US" altLang="ko-KR" dirty="0"/>
          </a:p>
          <a:p>
            <a:pPr algn="ctr"/>
            <a:r>
              <a:rPr lang="ko-KR" altLang="en-US" dirty="0"/>
              <a:t>평균 체포 횟수는 </a:t>
            </a:r>
            <a:r>
              <a:rPr lang="en-US" altLang="ko-KR" dirty="0"/>
              <a:t>6.56</a:t>
            </a:r>
            <a:r>
              <a:rPr lang="ko-KR" altLang="en-US" dirty="0"/>
              <a:t>회</a:t>
            </a:r>
            <a:r>
              <a:rPr lang="en-US" altLang="ko-KR" dirty="0"/>
              <a:t> </a:t>
            </a:r>
            <a:r>
              <a:rPr lang="ko-KR" altLang="en-US" dirty="0"/>
              <a:t>이지만 최대 체포 횟수는 </a:t>
            </a:r>
            <a:r>
              <a:rPr lang="en-US" altLang="ko-KR" dirty="0"/>
              <a:t>69</a:t>
            </a:r>
            <a:r>
              <a:rPr lang="ko-KR" altLang="en-US" dirty="0"/>
              <a:t>회로 차이가 굉장히 큼</a:t>
            </a:r>
            <a:endParaRPr lang="en-US" altLang="ko-KR" dirty="0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FC7D219C-4165-F881-3EA1-A3141073CC66}"/>
              </a:ext>
            </a:extLst>
          </p:cNvPr>
          <p:cNvSpPr/>
          <p:nvPr/>
        </p:nvSpPr>
        <p:spPr>
          <a:xfrm>
            <a:off x="1583592" y="533464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AF2A5EE-F30A-8637-9AA2-7CA49D1A9CF4}"/>
              </a:ext>
            </a:extLst>
          </p:cNvPr>
          <p:cNvSpPr/>
          <p:nvPr/>
        </p:nvSpPr>
        <p:spPr>
          <a:xfrm rot="10800000">
            <a:off x="10249260" y="533464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1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BDF9113E-3ECD-C426-4E4F-7C51AAB25680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F3EB1-F68B-842B-1267-13AB039F7EB2}"/>
              </a:ext>
            </a:extLst>
          </p:cNvPr>
          <p:cNvSpPr txBox="1"/>
          <p:nvPr/>
        </p:nvSpPr>
        <p:spPr>
          <a:xfrm>
            <a:off x="1046294" y="576334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구성 요소 분석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43D7B2E-1441-4641-6636-E712CD14D22A}"/>
              </a:ext>
            </a:extLst>
          </p:cNvPr>
          <p:cNvSpPr/>
          <p:nvPr/>
        </p:nvSpPr>
        <p:spPr>
          <a:xfrm rot="10800000">
            <a:off x="6107266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795245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463298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E1517F-B86C-6327-3A2F-A33BA6614336}"/>
              </a:ext>
            </a:extLst>
          </p:cNvPr>
          <p:cNvSpPr txBox="1"/>
          <p:nvPr/>
        </p:nvSpPr>
        <p:spPr>
          <a:xfrm>
            <a:off x="1870715" y="5376376"/>
            <a:ext cx="83065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1. </a:t>
            </a:r>
            <a:r>
              <a:rPr lang="ko-KR" altLang="en-US" b="1" dirty="0"/>
              <a:t>일주일 단위로 발생한 체포 건수 분석</a:t>
            </a:r>
            <a:endParaRPr lang="en-US" altLang="ko-KR" b="1" dirty="0"/>
          </a:p>
          <a:p>
            <a:pPr algn="ctr"/>
            <a:r>
              <a:rPr lang="ko-KR" altLang="en-US" sz="1600" dirty="0"/>
              <a:t>시즌 초반</a:t>
            </a:r>
            <a:r>
              <a:rPr lang="en-US" altLang="ko-KR" sz="1600" dirty="0"/>
              <a:t>/</a:t>
            </a:r>
            <a:r>
              <a:rPr lang="ko-KR" altLang="en-US" sz="1600" dirty="0"/>
              <a:t>후반이 체포 횟수가 중반에 비해 높은 것을 확인</a:t>
            </a:r>
            <a:endParaRPr lang="en-US" altLang="ko-KR" sz="1600" dirty="0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FC7D219C-4165-F881-3EA1-A3141073CC66}"/>
              </a:ext>
            </a:extLst>
          </p:cNvPr>
          <p:cNvSpPr/>
          <p:nvPr/>
        </p:nvSpPr>
        <p:spPr>
          <a:xfrm>
            <a:off x="1583592" y="533464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AF2A5EE-F30A-8637-9AA2-7CA49D1A9CF4}"/>
              </a:ext>
            </a:extLst>
          </p:cNvPr>
          <p:cNvSpPr/>
          <p:nvPr/>
        </p:nvSpPr>
        <p:spPr>
          <a:xfrm rot="10800000">
            <a:off x="10249260" y="533464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11FA3-6C31-D24A-5ACA-A705E60A7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65" y="2100339"/>
            <a:ext cx="7022818" cy="29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4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795245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463298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E1517F-B86C-6327-3A2F-A33BA6614336}"/>
              </a:ext>
            </a:extLst>
          </p:cNvPr>
          <p:cNvSpPr txBox="1"/>
          <p:nvPr/>
        </p:nvSpPr>
        <p:spPr>
          <a:xfrm>
            <a:off x="1870715" y="5237875"/>
            <a:ext cx="83065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2. </a:t>
            </a:r>
            <a:r>
              <a:rPr lang="ko-KR" altLang="en-US" b="1" dirty="0"/>
              <a:t>홈 팀에서 일어난 체포 건수 분석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sz="1600" dirty="0"/>
              <a:t>체포자가 많은 경우 어떤 원인이 있는지를 분석하기 위해</a:t>
            </a:r>
            <a:endParaRPr lang="en-US" altLang="ko-KR" sz="1600" dirty="0"/>
          </a:p>
          <a:p>
            <a:pPr algn="ctr"/>
            <a:r>
              <a:rPr lang="ko-KR" altLang="en-US" sz="1600" dirty="0"/>
              <a:t>체포 건수가 </a:t>
            </a:r>
            <a:r>
              <a:rPr lang="en-US" altLang="ko-KR" sz="1600" dirty="0"/>
              <a:t>30</a:t>
            </a:r>
            <a:r>
              <a:rPr lang="ko-KR" altLang="en-US" sz="1600" dirty="0"/>
              <a:t>건 이상인 경우의 데이터 위주로 분석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FC7D219C-4165-F881-3EA1-A3141073CC66}"/>
              </a:ext>
            </a:extLst>
          </p:cNvPr>
          <p:cNvSpPr/>
          <p:nvPr/>
        </p:nvSpPr>
        <p:spPr>
          <a:xfrm>
            <a:off x="1583592" y="533464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AF2A5EE-F30A-8637-9AA2-7CA49D1A9CF4}"/>
              </a:ext>
            </a:extLst>
          </p:cNvPr>
          <p:cNvSpPr/>
          <p:nvPr/>
        </p:nvSpPr>
        <p:spPr>
          <a:xfrm rot="10800000">
            <a:off x="10249260" y="533464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9E0BDDEF-20CB-7272-731D-EA0D16D2787C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EAD40-03E9-AAAB-6429-B1030C92FD10}"/>
              </a:ext>
            </a:extLst>
          </p:cNvPr>
          <p:cNvSpPr txBox="1"/>
          <p:nvPr/>
        </p:nvSpPr>
        <p:spPr>
          <a:xfrm>
            <a:off x="1046294" y="576334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구성 요소 분석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A50E0F7D-C5D0-BEDE-37F1-BCB1BB8F649F}"/>
              </a:ext>
            </a:extLst>
          </p:cNvPr>
          <p:cNvSpPr/>
          <p:nvPr/>
        </p:nvSpPr>
        <p:spPr>
          <a:xfrm rot="10800000">
            <a:off x="6107266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BD5F85B-5F0C-8F0A-10E4-E027CF021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18" y="2079013"/>
            <a:ext cx="6336791" cy="26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47FABA-1805-78ED-06EE-D36639B2B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23"/>
          <a:stretch/>
        </p:blipFill>
        <p:spPr>
          <a:xfrm>
            <a:off x="149477" y="611086"/>
            <a:ext cx="5546728" cy="57688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EB8789-F7B5-DE76-5E7E-F33F0B57A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70"/>
          <a:stretch/>
        </p:blipFill>
        <p:spPr>
          <a:xfrm>
            <a:off x="5799855" y="672683"/>
            <a:ext cx="6242668" cy="2993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A41E92-5243-B10E-BBC7-27B2AE3E86F5}"/>
              </a:ext>
            </a:extLst>
          </p:cNvPr>
          <p:cNvSpPr txBox="1"/>
          <p:nvPr/>
        </p:nvSpPr>
        <p:spPr>
          <a:xfrm>
            <a:off x="6262653" y="4696868"/>
            <a:ext cx="5297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2. </a:t>
            </a:r>
            <a:r>
              <a:rPr lang="ko-KR" altLang="en-US" b="1" dirty="0"/>
              <a:t>홈 팀에서 일어난 체포 건수 분석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sz="1600" dirty="0" err="1"/>
              <a:t>샌디에고가</a:t>
            </a:r>
            <a:r>
              <a:rPr lang="ko-KR" altLang="en-US" sz="1600" dirty="0"/>
              <a:t> 팀으로는 가장 많은 체포율을 보이지만 </a:t>
            </a:r>
            <a:endParaRPr lang="en-US" altLang="ko-KR" sz="1600" dirty="0"/>
          </a:p>
          <a:p>
            <a:pPr algn="ctr"/>
            <a:r>
              <a:rPr lang="ko-KR" altLang="en-US" sz="1600" dirty="0"/>
              <a:t>자이언츠와 </a:t>
            </a:r>
            <a:r>
              <a:rPr lang="ko-KR" altLang="en-US" sz="1600" dirty="0" err="1"/>
              <a:t>제츠는</a:t>
            </a:r>
            <a:r>
              <a:rPr lang="ko-KR" altLang="en-US" sz="1600" dirty="0"/>
              <a:t> 한 경기장에서 두 팀이 경기하기</a:t>
            </a:r>
            <a:endParaRPr lang="en-US" altLang="ko-KR" sz="1600" dirty="0"/>
          </a:p>
          <a:p>
            <a:pPr algn="ctr"/>
            <a:r>
              <a:rPr lang="ko-KR" altLang="en-US" sz="1600" dirty="0"/>
              <a:t>때문에 경기장은 뉴욕이 체포율이 가장 높음</a:t>
            </a:r>
            <a:endParaRPr lang="en-US" altLang="ko-KR" sz="1600" dirty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8A3B5656-4D82-26A9-F737-190A13F22EEC}"/>
              </a:ext>
            </a:extLst>
          </p:cNvPr>
          <p:cNvSpPr/>
          <p:nvPr/>
        </p:nvSpPr>
        <p:spPr>
          <a:xfrm>
            <a:off x="5799855" y="4676004"/>
            <a:ext cx="359148" cy="1149724"/>
          </a:xfrm>
          <a:prstGeom prst="leftBrace">
            <a:avLst>
              <a:gd name="adj1" fmla="val 4924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390A1D52-6C0A-2D7B-7469-B8E5EAD2069E}"/>
              </a:ext>
            </a:extLst>
          </p:cNvPr>
          <p:cNvSpPr/>
          <p:nvPr/>
        </p:nvSpPr>
        <p:spPr>
          <a:xfrm rot="10800000">
            <a:off x="11663679" y="4696868"/>
            <a:ext cx="359148" cy="1149724"/>
          </a:xfrm>
          <a:prstGeom prst="leftBrace">
            <a:avLst>
              <a:gd name="adj1" fmla="val 4924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8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795245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522021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E1517F-B86C-6327-3A2F-A33BA6614336}"/>
              </a:ext>
            </a:extLst>
          </p:cNvPr>
          <p:cNvSpPr txBox="1"/>
          <p:nvPr/>
        </p:nvSpPr>
        <p:spPr>
          <a:xfrm>
            <a:off x="1870715" y="5552844"/>
            <a:ext cx="830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3. </a:t>
            </a:r>
            <a:r>
              <a:rPr lang="ko-KR" altLang="en-US" b="1" dirty="0"/>
              <a:t>홈 팀이 경기에서 패배했을 경우 체포 건수 분석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체포 건수의 이유에 대해 파악하기 위해 승패 여부를 조건으로 분석</a:t>
            </a:r>
            <a:endParaRPr lang="en-US" altLang="ko-KR" dirty="0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FC7D219C-4165-F881-3EA1-A3141073CC66}"/>
              </a:ext>
            </a:extLst>
          </p:cNvPr>
          <p:cNvSpPr/>
          <p:nvPr/>
        </p:nvSpPr>
        <p:spPr>
          <a:xfrm>
            <a:off x="1583592" y="551111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AF2A5EE-F30A-8637-9AA2-7CA49D1A9CF4}"/>
              </a:ext>
            </a:extLst>
          </p:cNvPr>
          <p:cNvSpPr/>
          <p:nvPr/>
        </p:nvSpPr>
        <p:spPr>
          <a:xfrm rot="10800000">
            <a:off x="10249260" y="551111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9E0BDDEF-20CB-7272-731D-EA0D16D2787C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EAD40-03E9-AAAB-6429-B1030C92FD10}"/>
              </a:ext>
            </a:extLst>
          </p:cNvPr>
          <p:cNvSpPr txBox="1"/>
          <p:nvPr/>
        </p:nvSpPr>
        <p:spPr>
          <a:xfrm>
            <a:off x="1046294" y="576334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구성 요소 분석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A50E0F7D-C5D0-BEDE-37F1-BCB1BB8F649F}"/>
              </a:ext>
            </a:extLst>
          </p:cNvPr>
          <p:cNvSpPr/>
          <p:nvPr/>
        </p:nvSpPr>
        <p:spPr>
          <a:xfrm rot="10800000">
            <a:off x="6107266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15F65B-2E93-204E-28C1-3CA07221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72" y="1882895"/>
            <a:ext cx="7733971" cy="34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7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644243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522021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E1517F-B86C-6327-3A2F-A33BA6614336}"/>
              </a:ext>
            </a:extLst>
          </p:cNvPr>
          <p:cNvSpPr txBox="1"/>
          <p:nvPr/>
        </p:nvSpPr>
        <p:spPr>
          <a:xfrm>
            <a:off x="1870715" y="5445123"/>
            <a:ext cx="83065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3. </a:t>
            </a:r>
            <a:r>
              <a:rPr lang="ko-KR" altLang="en-US" b="1" dirty="0"/>
              <a:t>홈 팀이 경기에서 패배했을 경우 체포 건수 분석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샌디에고</a:t>
            </a:r>
            <a:r>
              <a:rPr lang="en-US" altLang="ko-KR" sz="1600" dirty="0"/>
              <a:t>, </a:t>
            </a:r>
            <a:r>
              <a:rPr lang="ko-KR" altLang="en-US" sz="1600" dirty="0"/>
              <a:t>자이언츠</a:t>
            </a:r>
            <a:r>
              <a:rPr lang="en-US" altLang="ko-KR" sz="1600" dirty="0"/>
              <a:t>, </a:t>
            </a:r>
            <a:r>
              <a:rPr lang="ko-KR" altLang="en-US" sz="1600" dirty="0"/>
              <a:t>피츠버그</a:t>
            </a:r>
            <a:r>
              <a:rPr lang="en-US" altLang="ko-KR" sz="1600" dirty="0"/>
              <a:t>) </a:t>
            </a:r>
            <a:r>
              <a:rPr lang="ko-KR" altLang="en-US" sz="1600" dirty="0"/>
              <a:t>는 패배했을 시 체포 건수가 많았고</a:t>
            </a:r>
            <a:r>
              <a:rPr lang="en-US" altLang="ko-KR" sz="1600" dirty="0"/>
              <a:t>,</a:t>
            </a:r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 err="1"/>
              <a:t>그린베이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뉴잉글랜드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에리조나</a:t>
            </a:r>
            <a:r>
              <a:rPr lang="en-US" altLang="ko-KR" sz="1600" dirty="0"/>
              <a:t>, </a:t>
            </a:r>
            <a:r>
              <a:rPr lang="ko-KR" altLang="en-US" sz="1600" dirty="0"/>
              <a:t>덴버</a:t>
            </a:r>
            <a:r>
              <a:rPr lang="en-US" altLang="ko-KR" sz="1600" dirty="0"/>
              <a:t>) </a:t>
            </a:r>
            <a:r>
              <a:rPr lang="ko-KR" altLang="en-US" sz="1600" dirty="0"/>
              <a:t>의 경우 승리했을 시 많음</a:t>
            </a:r>
            <a:endParaRPr lang="en-US" altLang="ko-KR" sz="1600" dirty="0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FC7D219C-4165-F881-3EA1-A3141073CC66}"/>
              </a:ext>
            </a:extLst>
          </p:cNvPr>
          <p:cNvSpPr/>
          <p:nvPr/>
        </p:nvSpPr>
        <p:spPr>
          <a:xfrm>
            <a:off x="1583592" y="551111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AF2A5EE-F30A-8637-9AA2-7CA49D1A9CF4}"/>
              </a:ext>
            </a:extLst>
          </p:cNvPr>
          <p:cNvSpPr/>
          <p:nvPr/>
        </p:nvSpPr>
        <p:spPr>
          <a:xfrm rot="10800000">
            <a:off x="10249260" y="551111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9E0BDDEF-20CB-7272-731D-EA0D16D2787C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EAD40-03E9-AAAB-6429-B1030C92FD10}"/>
              </a:ext>
            </a:extLst>
          </p:cNvPr>
          <p:cNvSpPr txBox="1"/>
          <p:nvPr/>
        </p:nvSpPr>
        <p:spPr>
          <a:xfrm>
            <a:off x="1046294" y="576334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구성 요소 분석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A50E0F7D-C5D0-BEDE-37F1-BCB1BB8F649F}"/>
              </a:ext>
            </a:extLst>
          </p:cNvPr>
          <p:cNvSpPr/>
          <p:nvPr/>
        </p:nvSpPr>
        <p:spPr>
          <a:xfrm rot="10800000">
            <a:off x="6107266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96961-886A-9B8B-49AD-AFFBD28D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01" y="1751647"/>
            <a:ext cx="7452930" cy="36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1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33737B-06E8-0B07-367D-18B138BD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91" y="1752912"/>
            <a:ext cx="7522098" cy="364045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669410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522021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E1517F-B86C-6327-3A2F-A33BA6614336}"/>
              </a:ext>
            </a:extLst>
          </p:cNvPr>
          <p:cNvSpPr txBox="1"/>
          <p:nvPr/>
        </p:nvSpPr>
        <p:spPr>
          <a:xfrm>
            <a:off x="1870715" y="5533987"/>
            <a:ext cx="83065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4. </a:t>
            </a:r>
            <a:r>
              <a:rPr lang="ko-KR" altLang="en-US" b="1" dirty="0"/>
              <a:t>점수차이 별 체포 건수 분석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sz="1600" dirty="0"/>
              <a:t>점수 차이가 작을수록 체포 건수가 많음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FC7D219C-4165-F881-3EA1-A3141073CC66}"/>
              </a:ext>
            </a:extLst>
          </p:cNvPr>
          <p:cNvSpPr/>
          <p:nvPr/>
        </p:nvSpPr>
        <p:spPr>
          <a:xfrm>
            <a:off x="1583592" y="5476872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AF2A5EE-F30A-8637-9AA2-7CA49D1A9CF4}"/>
              </a:ext>
            </a:extLst>
          </p:cNvPr>
          <p:cNvSpPr/>
          <p:nvPr/>
        </p:nvSpPr>
        <p:spPr>
          <a:xfrm rot="10800000">
            <a:off x="10249260" y="5476872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9E0BDDEF-20CB-7272-731D-EA0D16D2787C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EAD40-03E9-AAAB-6429-B1030C92FD10}"/>
              </a:ext>
            </a:extLst>
          </p:cNvPr>
          <p:cNvSpPr txBox="1"/>
          <p:nvPr/>
        </p:nvSpPr>
        <p:spPr>
          <a:xfrm>
            <a:off x="1046294" y="576334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구성 요소 분석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A50E0F7D-C5D0-BEDE-37F1-BCB1BB8F649F}"/>
              </a:ext>
            </a:extLst>
          </p:cNvPr>
          <p:cNvSpPr/>
          <p:nvPr/>
        </p:nvSpPr>
        <p:spPr>
          <a:xfrm rot="10800000">
            <a:off x="6107266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6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669410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522021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E1517F-B86C-6327-3A2F-A33BA6614336}"/>
              </a:ext>
            </a:extLst>
          </p:cNvPr>
          <p:cNvSpPr txBox="1"/>
          <p:nvPr/>
        </p:nvSpPr>
        <p:spPr>
          <a:xfrm>
            <a:off x="1870715" y="4789391"/>
            <a:ext cx="83065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5. </a:t>
            </a:r>
            <a:r>
              <a:rPr lang="ko-KR" altLang="en-US" b="1" dirty="0" err="1"/>
              <a:t>요일별</a:t>
            </a:r>
            <a:r>
              <a:rPr lang="ko-KR" altLang="en-US" b="1" dirty="0"/>
              <a:t> 체포 건수 분석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sz="1600" dirty="0"/>
              <a:t>일요일은 많은 경기가 동시에 열리므로 비교 분석하기 어려움</a:t>
            </a:r>
            <a:endParaRPr lang="en-US" altLang="ko-KR" sz="1600" dirty="0"/>
          </a:p>
          <a:p>
            <a:pPr algn="ctr"/>
            <a:r>
              <a:rPr lang="ko-KR" altLang="en-US" sz="1600" dirty="0"/>
              <a:t>월요일</a:t>
            </a:r>
            <a:r>
              <a:rPr lang="en-US" altLang="ko-KR" sz="1600" dirty="0"/>
              <a:t>/</a:t>
            </a:r>
            <a:r>
              <a:rPr lang="ko-KR" altLang="en-US" sz="1600" dirty="0"/>
              <a:t>목요일</a:t>
            </a:r>
            <a:r>
              <a:rPr lang="en-US" altLang="ko-KR" sz="1600" dirty="0"/>
              <a:t>/</a:t>
            </a:r>
            <a:r>
              <a:rPr lang="ko-KR" altLang="en-US" sz="1600" dirty="0"/>
              <a:t>토요일 비교 분석 결과 월요일이 체포 건수가 압도적으로 높음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FC7D219C-4165-F881-3EA1-A3141073CC66}"/>
              </a:ext>
            </a:extLst>
          </p:cNvPr>
          <p:cNvSpPr/>
          <p:nvPr/>
        </p:nvSpPr>
        <p:spPr>
          <a:xfrm>
            <a:off x="1583592" y="4732276"/>
            <a:ext cx="359148" cy="989010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AF2A5EE-F30A-8637-9AA2-7CA49D1A9CF4}"/>
              </a:ext>
            </a:extLst>
          </p:cNvPr>
          <p:cNvSpPr/>
          <p:nvPr/>
        </p:nvSpPr>
        <p:spPr>
          <a:xfrm rot="10800000">
            <a:off x="10249260" y="4732275"/>
            <a:ext cx="359148" cy="989011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9E0BDDEF-20CB-7272-731D-EA0D16D2787C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EAD40-03E9-AAAB-6429-B1030C92FD10}"/>
              </a:ext>
            </a:extLst>
          </p:cNvPr>
          <p:cNvSpPr txBox="1"/>
          <p:nvPr/>
        </p:nvSpPr>
        <p:spPr>
          <a:xfrm>
            <a:off x="1046294" y="576334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구성 요소 분석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A50E0F7D-C5D0-BEDE-37F1-BCB1BB8F649F}"/>
              </a:ext>
            </a:extLst>
          </p:cNvPr>
          <p:cNvSpPr/>
          <p:nvPr/>
        </p:nvSpPr>
        <p:spPr>
          <a:xfrm rot="10800000">
            <a:off x="6107266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652E00-9C29-92DB-2982-0BA12E7F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2" y="1980299"/>
            <a:ext cx="10365176" cy="16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0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669410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522021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E1517F-B86C-6327-3A2F-A33BA6614336}"/>
              </a:ext>
            </a:extLst>
          </p:cNvPr>
          <p:cNvSpPr txBox="1"/>
          <p:nvPr/>
        </p:nvSpPr>
        <p:spPr>
          <a:xfrm>
            <a:off x="1870715" y="4789391"/>
            <a:ext cx="83065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5. </a:t>
            </a:r>
            <a:r>
              <a:rPr lang="ko-KR" altLang="en-US" b="1" dirty="0" err="1"/>
              <a:t>요일별</a:t>
            </a:r>
            <a:r>
              <a:rPr lang="ko-KR" altLang="en-US" b="1" dirty="0"/>
              <a:t> 체포 건수 분석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sz="1600" dirty="0"/>
              <a:t>일요일은 많은 경기가 동시에 열리므로 비교 분석하기 어려움</a:t>
            </a:r>
            <a:endParaRPr lang="en-US" altLang="ko-KR" sz="1600" dirty="0"/>
          </a:p>
          <a:p>
            <a:pPr algn="ctr"/>
            <a:r>
              <a:rPr lang="ko-KR" altLang="en-US" sz="1600" dirty="0"/>
              <a:t>월요일</a:t>
            </a:r>
            <a:r>
              <a:rPr lang="en-US" altLang="ko-KR" sz="1600" dirty="0"/>
              <a:t>/</a:t>
            </a:r>
            <a:r>
              <a:rPr lang="ko-KR" altLang="en-US" sz="1600" dirty="0"/>
              <a:t>목요일</a:t>
            </a:r>
            <a:r>
              <a:rPr lang="en-US" altLang="ko-KR" sz="1600" dirty="0"/>
              <a:t>/</a:t>
            </a:r>
            <a:r>
              <a:rPr lang="ko-KR" altLang="en-US" sz="1600" dirty="0"/>
              <a:t>토요일 비교 분석 결과 월요일이 체포 건수가 압도적으로 높음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FC7D219C-4165-F881-3EA1-A3141073CC66}"/>
              </a:ext>
            </a:extLst>
          </p:cNvPr>
          <p:cNvSpPr/>
          <p:nvPr/>
        </p:nvSpPr>
        <p:spPr>
          <a:xfrm>
            <a:off x="1583592" y="4732276"/>
            <a:ext cx="359148" cy="989010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AF2A5EE-F30A-8637-9AA2-7CA49D1A9CF4}"/>
              </a:ext>
            </a:extLst>
          </p:cNvPr>
          <p:cNvSpPr/>
          <p:nvPr/>
        </p:nvSpPr>
        <p:spPr>
          <a:xfrm rot="10800000">
            <a:off x="10249260" y="4732275"/>
            <a:ext cx="359148" cy="989011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9E0BDDEF-20CB-7272-731D-EA0D16D2787C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EAD40-03E9-AAAB-6429-B1030C92FD10}"/>
              </a:ext>
            </a:extLst>
          </p:cNvPr>
          <p:cNvSpPr txBox="1"/>
          <p:nvPr/>
        </p:nvSpPr>
        <p:spPr>
          <a:xfrm>
            <a:off x="1046294" y="576334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구성 요소 분석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A50E0F7D-C5D0-BEDE-37F1-BCB1BB8F649F}"/>
              </a:ext>
            </a:extLst>
          </p:cNvPr>
          <p:cNvSpPr/>
          <p:nvPr/>
        </p:nvSpPr>
        <p:spPr>
          <a:xfrm rot="10800000">
            <a:off x="6107266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652E00-9C29-92DB-2982-0BA12E7F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2" y="1980299"/>
            <a:ext cx="10365176" cy="16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80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669410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522021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E1517F-B86C-6327-3A2F-A33BA6614336}"/>
              </a:ext>
            </a:extLst>
          </p:cNvPr>
          <p:cNvSpPr txBox="1"/>
          <p:nvPr/>
        </p:nvSpPr>
        <p:spPr>
          <a:xfrm>
            <a:off x="1870715" y="5410001"/>
            <a:ext cx="830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주차별</a:t>
            </a:r>
            <a:r>
              <a:rPr lang="ko-KR" altLang="en-US" dirty="0"/>
              <a:t> 요일</a:t>
            </a:r>
            <a:r>
              <a:rPr lang="en-US" altLang="ko-KR" dirty="0"/>
              <a:t>, </a:t>
            </a:r>
            <a:r>
              <a:rPr lang="ko-KR" altLang="en-US" dirty="0"/>
              <a:t>경기장</a:t>
            </a:r>
            <a:r>
              <a:rPr lang="en-US" altLang="ko-KR" dirty="0"/>
              <a:t>, </a:t>
            </a:r>
            <a:r>
              <a:rPr lang="ko-KR" altLang="en-US" dirty="0"/>
              <a:t>점수차이를 종속 변수로 설정하여</a:t>
            </a:r>
            <a:endParaRPr lang="en-US" altLang="ko-KR" dirty="0"/>
          </a:p>
          <a:p>
            <a:pPr algn="ctr"/>
            <a:r>
              <a:rPr lang="ko-KR" altLang="en-US" dirty="0"/>
              <a:t>이에 따른 체포 건수에 대해 집중적으로 학습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FC7D219C-4165-F881-3EA1-A3141073CC66}"/>
              </a:ext>
            </a:extLst>
          </p:cNvPr>
          <p:cNvSpPr/>
          <p:nvPr/>
        </p:nvSpPr>
        <p:spPr>
          <a:xfrm>
            <a:off x="1583592" y="5207884"/>
            <a:ext cx="359148" cy="989010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AF2A5EE-F30A-8637-9AA2-7CA49D1A9CF4}"/>
              </a:ext>
            </a:extLst>
          </p:cNvPr>
          <p:cNvSpPr/>
          <p:nvPr/>
        </p:nvSpPr>
        <p:spPr>
          <a:xfrm rot="10800000">
            <a:off x="10249260" y="5207883"/>
            <a:ext cx="359148" cy="989011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9E0BDDEF-20CB-7272-731D-EA0D16D2787C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EAD40-03E9-AAAB-6429-B1030C92FD10}"/>
              </a:ext>
            </a:extLst>
          </p:cNvPr>
          <p:cNvSpPr txBox="1"/>
          <p:nvPr/>
        </p:nvSpPr>
        <p:spPr>
          <a:xfrm>
            <a:off x="1046294" y="576334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모델 학습 및 평가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A50E0F7D-C5D0-BEDE-37F1-BCB1BB8F649F}"/>
              </a:ext>
            </a:extLst>
          </p:cNvPr>
          <p:cNvSpPr/>
          <p:nvPr/>
        </p:nvSpPr>
        <p:spPr>
          <a:xfrm rot="10800000">
            <a:off x="6453515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8C7EA1-B3AB-AA29-872C-4F0E75CE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88" y="1847013"/>
            <a:ext cx="9531024" cy="303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3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216D5FB0-BD3F-0B2F-57FB-ED7237750F6B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89EA8-ABB9-ACAD-3746-221197F786DC}"/>
              </a:ext>
            </a:extLst>
          </p:cNvPr>
          <p:cNvSpPr txBox="1"/>
          <p:nvPr/>
        </p:nvSpPr>
        <p:spPr>
          <a:xfrm>
            <a:off x="1046294" y="5763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목차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D2AF88A4-8FF4-DA35-573C-6ABDC8FA279B}"/>
              </a:ext>
            </a:extLst>
          </p:cNvPr>
          <p:cNvSpPr/>
          <p:nvPr/>
        </p:nvSpPr>
        <p:spPr>
          <a:xfrm rot="10800000">
            <a:off x="228089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A78AA65-1CDC-0470-A9CA-950CA5750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93558"/>
              </p:ext>
            </p:extLst>
          </p:nvPr>
        </p:nvGraphicFramePr>
        <p:xfrm>
          <a:off x="2251628" y="2374085"/>
          <a:ext cx="7688743" cy="3550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743">
                  <a:extLst>
                    <a:ext uri="{9D8B030D-6E8A-4147-A177-3AD203B41FA5}">
                      <a16:colId xmlns:a16="http://schemas.microsoft.com/office/drawing/2014/main" val="597503117"/>
                    </a:ext>
                  </a:extLst>
                </a:gridCol>
              </a:tblGrid>
              <a:tr h="7100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132552"/>
                  </a:ext>
                </a:extLst>
              </a:tr>
              <a:tr h="7100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기대 효과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658809"/>
                  </a:ext>
                </a:extLst>
              </a:tr>
              <a:tr h="7100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관련 연구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345579"/>
                  </a:ext>
                </a:extLst>
              </a:tr>
              <a:tr h="7100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데이터 설명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994330"/>
                  </a:ext>
                </a:extLst>
              </a:tr>
              <a:tr h="7100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결론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소감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98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243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669410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522021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E1517F-B86C-6327-3A2F-A33BA6614336}"/>
              </a:ext>
            </a:extLst>
          </p:cNvPr>
          <p:cNvSpPr txBox="1"/>
          <p:nvPr/>
        </p:nvSpPr>
        <p:spPr>
          <a:xfrm>
            <a:off x="1870715" y="5410001"/>
            <a:ext cx="830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주차별</a:t>
            </a:r>
            <a:r>
              <a:rPr lang="ko-KR" altLang="en-US" dirty="0"/>
              <a:t> 요일</a:t>
            </a:r>
            <a:r>
              <a:rPr lang="en-US" altLang="ko-KR" dirty="0"/>
              <a:t>, </a:t>
            </a:r>
            <a:r>
              <a:rPr lang="ko-KR" altLang="en-US" dirty="0"/>
              <a:t>경기장</a:t>
            </a:r>
            <a:r>
              <a:rPr lang="en-US" altLang="ko-KR" dirty="0"/>
              <a:t>, </a:t>
            </a:r>
            <a:r>
              <a:rPr lang="ko-KR" altLang="en-US" dirty="0"/>
              <a:t>점수차이를 종속 변수로 설정하여</a:t>
            </a:r>
            <a:endParaRPr lang="en-US" altLang="ko-KR" dirty="0"/>
          </a:p>
          <a:p>
            <a:pPr algn="ctr"/>
            <a:r>
              <a:rPr lang="ko-KR" altLang="en-US" dirty="0"/>
              <a:t>이에 따른 체포 건수에 대해 집중적으로 학습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FC7D219C-4165-F881-3EA1-A3141073CC66}"/>
              </a:ext>
            </a:extLst>
          </p:cNvPr>
          <p:cNvSpPr/>
          <p:nvPr/>
        </p:nvSpPr>
        <p:spPr>
          <a:xfrm>
            <a:off x="1583592" y="5207884"/>
            <a:ext cx="359148" cy="989010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AF2A5EE-F30A-8637-9AA2-7CA49D1A9CF4}"/>
              </a:ext>
            </a:extLst>
          </p:cNvPr>
          <p:cNvSpPr/>
          <p:nvPr/>
        </p:nvSpPr>
        <p:spPr>
          <a:xfrm rot="10800000">
            <a:off x="10249260" y="5207883"/>
            <a:ext cx="359148" cy="989011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8C7EA1-B3AB-AA29-872C-4F0E75CE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88" y="1847013"/>
            <a:ext cx="9531024" cy="3035744"/>
          </a:xfrm>
          <a:prstGeom prst="rect">
            <a:avLst/>
          </a:prstGeom>
        </p:spPr>
      </p:pic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0614E7A4-1369-2DC2-5C20-04DDF9A7BE28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723C1-F3DE-9D3E-9574-9BC62CBE80FC}"/>
              </a:ext>
            </a:extLst>
          </p:cNvPr>
          <p:cNvSpPr txBox="1"/>
          <p:nvPr/>
        </p:nvSpPr>
        <p:spPr>
          <a:xfrm>
            <a:off x="1046294" y="576334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모델 학습 및 평가</a:t>
            </a: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020954A8-EBA9-B9D3-3B9F-A27A6370DE67}"/>
              </a:ext>
            </a:extLst>
          </p:cNvPr>
          <p:cNvSpPr/>
          <p:nvPr/>
        </p:nvSpPr>
        <p:spPr>
          <a:xfrm rot="10800000">
            <a:off x="6453515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824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694577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522021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FC5E38E-15C3-941E-8E9F-98432386B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24"/>
          <a:stretch/>
        </p:blipFill>
        <p:spPr>
          <a:xfrm>
            <a:off x="126976" y="1803634"/>
            <a:ext cx="5377561" cy="3502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72D733-CB42-1198-A440-79585EE5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84" y="1937858"/>
            <a:ext cx="6481238" cy="3234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7E9B9D-6C47-C422-C5F4-DA7077BD575F}"/>
              </a:ext>
            </a:extLst>
          </p:cNvPr>
          <p:cNvSpPr txBox="1"/>
          <p:nvPr/>
        </p:nvSpPr>
        <p:spPr>
          <a:xfrm>
            <a:off x="4269762" y="5729549"/>
            <a:ext cx="318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선형 회귀를 통한 모델 학습</a:t>
            </a:r>
            <a:endParaRPr lang="en-US" altLang="ko-KR" dirty="0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B71BFB06-A905-1B20-33C7-8A707D56C668}"/>
              </a:ext>
            </a:extLst>
          </p:cNvPr>
          <p:cNvSpPr/>
          <p:nvPr/>
        </p:nvSpPr>
        <p:spPr>
          <a:xfrm>
            <a:off x="3764730" y="5642915"/>
            <a:ext cx="359148" cy="542600"/>
          </a:xfrm>
          <a:prstGeom prst="leftBrace">
            <a:avLst>
              <a:gd name="adj1" fmla="val 1888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C216D021-F1BA-0AAE-66B4-E7CFF69C9240}"/>
              </a:ext>
            </a:extLst>
          </p:cNvPr>
          <p:cNvSpPr/>
          <p:nvPr/>
        </p:nvSpPr>
        <p:spPr>
          <a:xfrm rot="10800000">
            <a:off x="7603492" y="5642915"/>
            <a:ext cx="359148" cy="542600"/>
          </a:xfrm>
          <a:prstGeom prst="leftBrace">
            <a:avLst>
              <a:gd name="adj1" fmla="val 1888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2CAD33C6-D3D1-D907-841E-FB80B88CA6C1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757544-6480-DE7A-E9B0-39A90CD7805E}"/>
              </a:ext>
            </a:extLst>
          </p:cNvPr>
          <p:cNvSpPr txBox="1"/>
          <p:nvPr/>
        </p:nvSpPr>
        <p:spPr>
          <a:xfrm>
            <a:off x="1046294" y="576334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모델 학습 및 평가</a:t>
            </a: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00AF7430-00F0-4B70-43D4-F79E6124F1FC}"/>
              </a:ext>
            </a:extLst>
          </p:cNvPr>
          <p:cNvSpPr/>
          <p:nvPr/>
        </p:nvSpPr>
        <p:spPr>
          <a:xfrm rot="10800000">
            <a:off x="6453515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694577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522021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2CAD33C6-D3D1-D907-841E-FB80B88CA6C1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757544-6480-DE7A-E9B0-39A90CD7805E}"/>
              </a:ext>
            </a:extLst>
          </p:cNvPr>
          <p:cNvSpPr txBox="1"/>
          <p:nvPr/>
        </p:nvSpPr>
        <p:spPr>
          <a:xfrm>
            <a:off x="1046294" y="576334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모델 학습 및 평가</a:t>
            </a: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00AF7430-00F0-4B70-43D4-F79E6124F1FC}"/>
              </a:ext>
            </a:extLst>
          </p:cNvPr>
          <p:cNvSpPr/>
          <p:nvPr/>
        </p:nvSpPr>
        <p:spPr>
          <a:xfrm rot="10800000">
            <a:off x="6453515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F1A286-C520-114E-B0BA-225F26173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56"/>
          <a:stretch/>
        </p:blipFill>
        <p:spPr>
          <a:xfrm>
            <a:off x="517762" y="2212414"/>
            <a:ext cx="5809145" cy="27897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9FC600-E540-DC0C-A4DF-71B264FE5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523" y="2117717"/>
            <a:ext cx="4831115" cy="29827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1D90AF-F256-201A-91FF-07A6E1AEBC7E}"/>
              </a:ext>
            </a:extLst>
          </p:cNvPr>
          <p:cNvSpPr txBox="1"/>
          <p:nvPr/>
        </p:nvSpPr>
        <p:spPr>
          <a:xfrm>
            <a:off x="3075846" y="5675749"/>
            <a:ext cx="604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그래프를 통한 실제 체포 건수와 예측 체포 건수 시각화</a:t>
            </a:r>
            <a:endParaRPr lang="en-US" altLang="ko-KR" dirty="0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6B168BD0-ACCB-C75D-AC21-4C74F70D303F}"/>
              </a:ext>
            </a:extLst>
          </p:cNvPr>
          <p:cNvSpPr/>
          <p:nvPr/>
        </p:nvSpPr>
        <p:spPr>
          <a:xfrm>
            <a:off x="2363768" y="5618338"/>
            <a:ext cx="359148" cy="542600"/>
          </a:xfrm>
          <a:prstGeom prst="leftBrace">
            <a:avLst>
              <a:gd name="adj1" fmla="val 1888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D04EDB78-8CEB-2687-587A-E220887823EC}"/>
              </a:ext>
            </a:extLst>
          </p:cNvPr>
          <p:cNvSpPr/>
          <p:nvPr/>
        </p:nvSpPr>
        <p:spPr>
          <a:xfrm rot="10800000">
            <a:off x="9457459" y="5618338"/>
            <a:ext cx="359148" cy="542600"/>
          </a:xfrm>
          <a:prstGeom prst="leftBrace">
            <a:avLst>
              <a:gd name="adj1" fmla="val 1888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287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669410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522021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E1517F-B86C-6327-3A2F-A33BA6614336}"/>
              </a:ext>
            </a:extLst>
          </p:cNvPr>
          <p:cNvSpPr txBox="1"/>
          <p:nvPr/>
        </p:nvSpPr>
        <p:spPr>
          <a:xfrm>
            <a:off x="1870715" y="5410001"/>
            <a:ext cx="830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MSE</a:t>
            </a:r>
            <a:r>
              <a:rPr lang="en-US" altLang="ko-KR" dirty="0"/>
              <a:t>, MAE, R2</a:t>
            </a:r>
            <a:r>
              <a:rPr lang="ko-KR" altLang="en-US" dirty="0"/>
              <a:t> 의 수치들을 통해 모델의 성능을 평가</a:t>
            </a:r>
            <a:endParaRPr lang="en-US" altLang="ko-KR" dirty="0"/>
          </a:p>
          <a:p>
            <a:pPr algn="ctr"/>
            <a:r>
              <a:rPr lang="ko-KR" altLang="en-US" dirty="0"/>
              <a:t>전반적으로 괜찮은 모델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FC7D219C-4165-F881-3EA1-A3141073CC66}"/>
              </a:ext>
            </a:extLst>
          </p:cNvPr>
          <p:cNvSpPr/>
          <p:nvPr/>
        </p:nvSpPr>
        <p:spPr>
          <a:xfrm>
            <a:off x="1583592" y="5207884"/>
            <a:ext cx="359148" cy="989010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AF2A5EE-F30A-8637-9AA2-7CA49D1A9CF4}"/>
              </a:ext>
            </a:extLst>
          </p:cNvPr>
          <p:cNvSpPr/>
          <p:nvPr/>
        </p:nvSpPr>
        <p:spPr>
          <a:xfrm rot="10800000">
            <a:off x="10249260" y="5207883"/>
            <a:ext cx="359148" cy="989011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F61164-0225-D8C2-020A-7C238ACB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1923840"/>
            <a:ext cx="8202170" cy="3010320"/>
          </a:xfrm>
          <a:prstGeom prst="rect">
            <a:avLst/>
          </a:prstGeom>
        </p:spPr>
      </p:pic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818DEFA3-9A85-D4FE-B738-D67A4BEE1863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3E0AB-6C14-FEAB-2A4E-F2421473A34B}"/>
              </a:ext>
            </a:extLst>
          </p:cNvPr>
          <p:cNvSpPr txBox="1"/>
          <p:nvPr/>
        </p:nvSpPr>
        <p:spPr>
          <a:xfrm>
            <a:off x="1046294" y="576334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데이터 설명</a:t>
            </a:r>
            <a:r>
              <a:rPr lang="en-US" altLang="ko-KR" sz="3600" b="1" dirty="0"/>
              <a:t> – </a:t>
            </a:r>
            <a:r>
              <a:rPr lang="ko-KR" altLang="en-US" sz="2000" b="1" dirty="0"/>
              <a:t>모델 학습 및 평가</a:t>
            </a: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1B5C8045-74BF-4C42-134F-8326150B6619}"/>
              </a:ext>
            </a:extLst>
          </p:cNvPr>
          <p:cNvSpPr/>
          <p:nvPr/>
        </p:nvSpPr>
        <p:spPr>
          <a:xfrm rot="10800000">
            <a:off x="6453515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02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BDF9113E-3ECD-C426-4E4F-7C51AAB25680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F3EB1-F68B-842B-1267-13AB039F7EB2}"/>
              </a:ext>
            </a:extLst>
          </p:cNvPr>
          <p:cNvSpPr txBox="1"/>
          <p:nvPr/>
        </p:nvSpPr>
        <p:spPr>
          <a:xfrm>
            <a:off x="1046294" y="576334"/>
            <a:ext cx="223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결론</a:t>
            </a:r>
            <a:r>
              <a:rPr lang="en-US" altLang="ko-KR" sz="3600" b="1" dirty="0"/>
              <a:t>/</a:t>
            </a:r>
            <a:r>
              <a:rPr lang="ko-KR" altLang="en-US" sz="3600" b="1" dirty="0"/>
              <a:t>소감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43D7B2E-1441-4641-6636-E712CD14D22A}"/>
              </a:ext>
            </a:extLst>
          </p:cNvPr>
          <p:cNvSpPr/>
          <p:nvPr/>
        </p:nvSpPr>
        <p:spPr>
          <a:xfrm rot="10800000">
            <a:off x="3406206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FBBA09-A8BE-055D-BF32-CD259689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76" y="2413974"/>
            <a:ext cx="2293385" cy="229338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E9BD364-5AC5-C2BD-C1BC-357A990EE082}"/>
              </a:ext>
            </a:extLst>
          </p:cNvPr>
          <p:cNvCxnSpPr>
            <a:cxnSpLocks/>
          </p:cNvCxnSpPr>
          <p:nvPr/>
        </p:nvCxnSpPr>
        <p:spPr>
          <a:xfrm>
            <a:off x="542730" y="6343478"/>
            <a:ext cx="53916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57F6DB-C03F-9E0F-1451-297DCB27037D}"/>
              </a:ext>
            </a:extLst>
          </p:cNvPr>
          <p:cNvSpPr txBox="1"/>
          <p:nvPr/>
        </p:nvSpPr>
        <p:spPr>
          <a:xfrm>
            <a:off x="1217064" y="5133138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데이터셋을 사용하여 요일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경기장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점수차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별 체포 건수에 대해 예측 가능</a:t>
            </a: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4B7CFC09-68F7-7A53-E81E-C75E972A97B8}"/>
              </a:ext>
            </a:extLst>
          </p:cNvPr>
          <p:cNvSpPr/>
          <p:nvPr/>
        </p:nvSpPr>
        <p:spPr>
          <a:xfrm>
            <a:off x="740112" y="5091410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CED38E82-7ED0-F3BA-3DAC-BCA873FCCF78}"/>
              </a:ext>
            </a:extLst>
          </p:cNvPr>
          <p:cNvSpPr/>
          <p:nvPr/>
        </p:nvSpPr>
        <p:spPr>
          <a:xfrm rot="10800000">
            <a:off x="5331475" y="5090954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09EBD3-4612-8D3C-DE1C-3B5908431E7C}"/>
              </a:ext>
            </a:extLst>
          </p:cNvPr>
          <p:cNvCxnSpPr>
            <a:cxnSpLocks/>
          </p:cNvCxnSpPr>
          <p:nvPr/>
        </p:nvCxnSpPr>
        <p:spPr>
          <a:xfrm>
            <a:off x="542729" y="1932267"/>
            <a:ext cx="53916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1A009C-010A-931E-0091-47BDBE0F6D05}"/>
              </a:ext>
            </a:extLst>
          </p:cNvPr>
          <p:cNvSpPr txBox="1"/>
          <p:nvPr/>
        </p:nvSpPr>
        <p:spPr>
          <a:xfrm>
            <a:off x="6929927" y="2930443"/>
            <a:ext cx="3898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2011~2015 </a:t>
            </a:r>
            <a:r>
              <a:rPr lang="ko-KR" altLang="en-US" sz="1600" b="1" dirty="0"/>
              <a:t>시즌에 대한 데이터라 좀 더</a:t>
            </a:r>
            <a:br>
              <a:rPr lang="en-US" altLang="ko-KR" sz="1600" b="1" dirty="0"/>
            </a:br>
            <a:r>
              <a:rPr lang="ko-KR" altLang="en-US" sz="1600" b="1" dirty="0"/>
              <a:t>다양한 데이터를 분석하지 못한 아쉬움</a:t>
            </a: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9C68026D-2D9D-3606-7B20-0B3DE516A185}"/>
              </a:ext>
            </a:extLst>
          </p:cNvPr>
          <p:cNvSpPr/>
          <p:nvPr/>
        </p:nvSpPr>
        <p:spPr>
          <a:xfrm rot="10800000">
            <a:off x="11057212" y="2857937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D03C57-7C73-079E-3553-05B02DD9DEC6}"/>
              </a:ext>
            </a:extLst>
          </p:cNvPr>
          <p:cNvCxnSpPr>
            <a:cxnSpLocks/>
          </p:cNvCxnSpPr>
          <p:nvPr/>
        </p:nvCxnSpPr>
        <p:spPr>
          <a:xfrm>
            <a:off x="6493079" y="1931811"/>
            <a:ext cx="51053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436BAA5-9167-E191-7725-4C0FC5FFBF3F}"/>
              </a:ext>
            </a:extLst>
          </p:cNvPr>
          <p:cNvCxnSpPr>
            <a:cxnSpLocks/>
          </p:cNvCxnSpPr>
          <p:nvPr/>
        </p:nvCxnSpPr>
        <p:spPr>
          <a:xfrm>
            <a:off x="6493079" y="6343478"/>
            <a:ext cx="51053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E36F48-6452-AC67-1B8F-8C6F86E85C2C}"/>
              </a:ext>
            </a:extLst>
          </p:cNvPr>
          <p:cNvSpPr txBox="1"/>
          <p:nvPr/>
        </p:nvSpPr>
        <p:spPr>
          <a:xfrm>
            <a:off x="7000459" y="4521316"/>
            <a:ext cx="3828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경기장 내 범죄율과 경기 당일 도시에서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발생하는 범죄율에 관한 상관 관계를 </a:t>
            </a:r>
            <a:br>
              <a:rPr lang="en-US" altLang="ko-KR" sz="1600" b="1" dirty="0"/>
            </a:br>
            <a:r>
              <a:rPr lang="ko-KR" altLang="en-US" sz="1600" b="1" dirty="0"/>
              <a:t>통해 범죄율을 분석할 수 있다는 기대감</a:t>
            </a: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AF0770E2-053B-6ECB-4BFC-A2DD4897D1A2}"/>
              </a:ext>
            </a:extLst>
          </p:cNvPr>
          <p:cNvSpPr/>
          <p:nvPr/>
        </p:nvSpPr>
        <p:spPr>
          <a:xfrm rot="10800000">
            <a:off x="11057212" y="4437410"/>
            <a:ext cx="359148" cy="998807"/>
          </a:xfrm>
          <a:prstGeom prst="leftBrace">
            <a:avLst>
              <a:gd name="adj1" fmla="val 2822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117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D52BB3-59D6-FBC1-F2AC-78A31146F23E}"/>
              </a:ext>
            </a:extLst>
          </p:cNvPr>
          <p:cNvSpPr txBox="1"/>
          <p:nvPr/>
        </p:nvSpPr>
        <p:spPr>
          <a:xfrm>
            <a:off x="4383833" y="2921168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/>
              <a:t>감사합니다</a:t>
            </a:r>
            <a:r>
              <a:rPr lang="en-US" altLang="ko-KR" sz="4800" b="1"/>
              <a:t>.</a:t>
            </a:r>
            <a:endParaRPr lang="ko-KR" altLang="en-US" sz="4800" b="1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4484D4B7-617F-0AA6-1B8B-A41779401ED1}"/>
              </a:ext>
            </a:extLst>
          </p:cNvPr>
          <p:cNvSpPr/>
          <p:nvPr/>
        </p:nvSpPr>
        <p:spPr>
          <a:xfrm>
            <a:off x="2794340" y="2844426"/>
            <a:ext cx="359148" cy="1169145"/>
          </a:xfrm>
          <a:prstGeom prst="leftBrace">
            <a:avLst>
              <a:gd name="adj1" fmla="val 49245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0B75B954-5B7A-B27B-BB1C-BE83EB61BA3C}"/>
              </a:ext>
            </a:extLst>
          </p:cNvPr>
          <p:cNvSpPr/>
          <p:nvPr/>
        </p:nvSpPr>
        <p:spPr>
          <a:xfrm rot="10800000">
            <a:off x="9038512" y="2844425"/>
            <a:ext cx="359148" cy="1169145"/>
          </a:xfrm>
          <a:prstGeom prst="leftBrace">
            <a:avLst>
              <a:gd name="adj1" fmla="val 49245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148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216D5FB0-BD3F-0B2F-57FB-ED7237750F6B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89EA8-ABB9-ACAD-3746-221197F786DC}"/>
              </a:ext>
            </a:extLst>
          </p:cNvPr>
          <p:cNvSpPr txBox="1"/>
          <p:nvPr/>
        </p:nvSpPr>
        <p:spPr>
          <a:xfrm>
            <a:off x="1046294" y="5763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개요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D2AF88A4-8FF4-DA35-573C-6ABDC8FA279B}"/>
              </a:ext>
            </a:extLst>
          </p:cNvPr>
          <p:cNvSpPr/>
          <p:nvPr/>
        </p:nvSpPr>
        <p:spPr>
          <a:xfrm rot="10800000">
            <a:off x="228089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17BBE4-8B86-8F25-BA67-A32F6F871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71" y="2896826"/>
            <a:ext cx="2753426" cy="27534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385B82-5A73-D194-CF72-E81F800D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50" y="2757475"/>
            <a:ext cx="3498908" cy="320924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2AE639-34DB-FAFE-B943-96FACC55BB0A}"/>
              </a:ext>
            </a:extLst>
          </p:cNvPr>
          <p:cNvCxnSpPr>
            <a:cxnSpLocks/>
          </p:cNvCxnSpPr>
          <p:nvPr/>
        </p:nvCxnSpPr>
        <p:spPr>
          <a:xfrm>
            <a:off x="852112" y="1937857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04C5A4D-C5F1-77AA-8003-158240676221}"/>
              </a:ext>
            </a:extLst>
          </p:cNvPr>
          <p:cNvCxnSpPr>
            <a:cxnSpLocks/>
          </p:cNvCxnSpPr>
          <p:nvPr/>
        </p:nvCxnSpPr>
        <p:spPr>
          <a:xfrm>
            <a:off x="852112" y="6296497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05682B-53B9-81D6-EBD3-6D68A17AEE18}"/>
              </a:ext>
            </a:extLst>
          </p:cNvPr>
          <p:cNvSpPr txBox="1"/>
          <p:nvPr/>
        </p:nvSpPr>
        <p:spPr>
          <a:xfrm>
            <a:off x="1494192" y="2215130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{ </a:t>
            </a:r>
            <a:r>
              <a:rPr lang="ko-KR" altLang="en-US" b="1"/>
              <a:t>미국 최대 스포츠 시장 </a:t>
            </a:r>
            <a:r>
              <a:rPr lang="en-US" altLang="ko-KR" b="1"/>
              <a:t>NFL</a:t>
            </a:r>
            <a:r>
              <a:rPr lang="ko-KR" altLang="en-US" b="1"/>
              <a:t> </a:t>
            </a:r>
            <a:r>
              <a:rPr lang="en-US" altLang="ko-KR" b="1"/>
              <a:t>}</a:t>
            </a:r>
            <a:endParaRPr lang="ko-KR" altLang="en-US" b="1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D0A3D32-2A30-4C0D-5870-11309978CB8C}"/>
              </a:ext>
            </a:extLst>
          </p:cNvPr>
          <p:cNvCxnSpPr>
            <a:cxnSpLocks/>
          </p:cNvCxnSpPr>
          <p:nvPr/>
        </p:nvCxnSpPr>
        <p:spPr>
          <a:xfrm>
            <a:off x="6172131" y="1937857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BCB96E0-D83D-1D9C-0528-11127161D1B6}"/>
              </a:ext>
            </a:extLst>
          </p:cNvPr>
          <p:cNvCxnSpPr>
            <a:cxnSpLocks/>
          </p:cNvCxnSpPr>
          <p:nvPr/>
        </p:nvCxnSpPr>
        <p:spPr>
          <a:xfrm>
            <a:off x="6172131" y="6296497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C67B804-7CE2-67F6-A780-6F9F2A3F9F42}"/>
              </a:ext>
            </a:extLst>
          </p:cNvPr>
          <p:cNvSpPr txBox="1"/>
          <p:nvPr/>
        </p:nvSpPr>
        <p:spPr>
          <a:xfrm>
            <a:off x="6564944" y="2215130"/>
            <a:ext cx="384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{ </a:t>
            </a:r>
            <a:r>
              <a:rPr lang="ko-KR" altLang="en-US" b="1"/>
              <a:t>미식축구 경기장 내 범죄 위험성</a:t>
            </a:r>
            <a:r>
              <a:rPr lang="en-US" altLang="ko-KR" b="1"/>
              <a:t> }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7253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EBC728D-C82E-2414-D296-D20CD9AFE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1"/>
          <a:stretch/>
        </p:blipFill>
        <p:spPr>
          <a:xfrm>
            <a:off x="2709642" y="2785473"/>
            <a:ext cx="6453931" cy="3207129"/>
          </a:xfrm>
          <a:prstGeom prst="rect">
            <a:avLst/>
          </a:prstGeom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216D5FB0-BD3F-0B2F-57FB-ED7237750F6B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89EA8-ABB9-ACAD-3746-221197F786DC}"/>
              </a:ext>
            </a:extLst>
          </p:cNvPr>
          <p:cNvSpPr txBox="1"/>
          <p:nvPr/>
        </p:nvSpPr>
        <p:spPr>
          <a:xfrm>
            <a:off x="1046294" y="5763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개요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D2AF88A4-8FF4-DA35-573C-6ABDC8FA279B}"/>
              </a:ext>
            </a:extLst>
          </p:cNvPr>
          <p:cNvSpPr/>
          <p:nvPr/>
        </p:nvSpPr>
        <p:spPr>
          <a:xfrm rot="10800000">
            <a:off x="228089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681F626-991C-C0D4-0B63-EBD4EF2F6309}"/>
              </a:ext>
            </a:extLst>
          </p:cNvPr>
          <p:cNvCxnSpPr>
            <a:cxnSpLocks/>
          </p:cNvCxnSpPr>
          <p:nvPr/>
        </p:nvCxnSpPr>
        <p:spPr>
          <a:xfrm>
            <a:off x="2345352" y="1887523"/>
            <a:ext cx="74949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4FFC73-2F54-8F91-7663-FC5CB39C24D8}"/>
              </a:ext>
            </a:extLst>
          </p:cNvPr>
          <p:cNvCxnSpPr>
            <a:cxnSpLocks/>
          </p:cNvCxnSpPr>
          <p:nvPr/>
        </p:nvCxnSpPr>
        <p:spPr>
          <a:xfrm>
            <a:off x="2345352" y="6385421"/>
            <a:ext cx="74949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88051A-1497-1D30-C7B1-A6DCAD7EE370}"/>
              </a:ext>
            </a:extLst>
          </p:cNvPr>
          <p:cNvSpPr txBox="1"/>
          <p:nvPr/>
        </p:nvSpPr>
        <p:spPr>
          <a:xfrm>
            <a:off x="4108222" y="2151832"/>
            <a:ext cx="36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{ NFL </a:t>
            </a:r>
            <a:r>
              <a:rPr lang="ko-KR" altLang="en-US" b="1"/>
              <a:t>팀별 경기장 내 체포 건수 </a:t>
            </a:r>
            <a:r>
              <a:rPr lang="en-US" altLang="ko-KR" b="1"/>
              <a:t>}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64973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BDF9113E-3ECD-C426-4E4F-7C51AAB25680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F3EB1-F68B-842B-1267-13AB039F7EB2}"/>
              </a:ext>
            </a:extLst>
          </p:cNvPr>
          <p:cNvSpPr txBox="1"/>
          <p:nvPr/>
        </p:nvSpPr>
        <p:spPr>
          <a:xfrm>
            <a:off x="1046294" y="5763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개요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43D7B2E-1441-4641-6636-E712CD14D22A}"/>
              </a:ext>
            </a:extLst>
          </p:cNvPr>
          <p:cNvSpPr/>
          <p:nvPr/>
        </p:nvSpPr>
        <p:spPr>
          <a:xfrm rot="10800000">
            <a:off x="228089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9E50ED-05ED-8A40-68BE-324C859B9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43" y="2861735"/>
            <a:ext cx="4110256" cy="3027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3372B5-8E95-9DD6-A186-9337686A0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2" y="2861735"/>
            <a:ext cx="4628346" cy="302789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/>
          <p:nvPr/>
        </p:nvCxnSpPr>
        <p:spPr>
          <a:xfrm>
            <a:off x="852112" y="1937857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742E8B5-2CEE-E029-A20A-BB76488CAB23}"/>
              </a:ext>
            </a:extLst>
          </p:cNvPr>
          <p:cNvCxnSpPr/>
          <p:nvPr/>
        </p:nvCxnSpPr>
        <p:spPr>
          <a:xfrm>
            <a:off x="852112" y="6296497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60E13C-5FAF-8864-77D2-FBC1D5C92427}"/>
              </a:ext>
            </a:extLst>
          </p:cNvPr>
          <p:cNvCxnSpPr/>
          <p:nvPr/>
        </p:nvCxnSpPr>
        <p:spPr>
          <a:xfrm>
            <a:off x="6452498" y="1937857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CFA02B8-16BD-D6A3-140C-7E4F54A18C2F}"/>
              </a:ext>
            </a:extLst>
          </p:cNvPr>
          <p:cNvCxnSpPr/>
          <p:nvPr/>
        </p:nvCxnSpPr>
        <p:spPr>
          <a:xfrm>
            <a:off x="6452498" y="6296497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88E410-5B46-08BB-B802-6405CF3A772A}"/>
              </a:ext>
            </a:extLst>
          </p:cNvPr>
          <p:cNvSpPr txBox="1"/>
          <p:nvPr/>
        </p:nvSpPr>
        <p:spPr>
          <a:xfrm>
            <a:off x="1903760" y="2215130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{ </a:t>
            </a:r>
            <a:r>
              <a:rPr lang="ko-KR" altLang="en-US" b="1" dirty="0"/>
              <a:t>시간대별 체포 건수 </a:t>
            </a:r>
            <a:r>
              <a:rPr lang="en-US" altLang="ko-KR" b="1" dirty="0"/>
              <a:t>}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BD690-1318-CA2A-DD95-38DFDD9F91CA}"/>
              </a:ext>
            </a:extLst>
          </p:cNvPr>
          <p:cNvSpPr txBox="1"/>
          <p:nvPr/>
        </p:nvSpPr>
        <p:spPr>
          <a:xfrm>
            <a:off x="7504146" y="2215380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{ </a:t>
            </a:r>
            <a:r>
              <a:rPr lang="ko-KR" altLang="en-US" b="1"/>
              <a:t>경기직후 체포 건수 </a:t>
            </a:r>
            <a:r>
              <a:rPr lang="en-US" altLang="ko-KR" b="1"/>
              <a:t>}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19272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BDF9113E-3ECD-C426-4E4F-7C51AAB25680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F3EB1-F68B-842B-1267-13AB039F7EB2}"/>
              </a:ext>
            </a:extLst>
          </p:cNvPr>
          <p:cNvSpPr txBox="1"/>
          <p:nvPr/>
        </p:nvSpPr>
        <p:spPr>
          <a:xfrm>
            <a:off x="1046294" y="5763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기대효과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43D7B2E-1441-4641-6636-E712CD14D22A}"/>
              </a:ext>
            </a:extLst>
          </p:cNvPr>
          <p:cNvSpPr/>
          <p:nvPr/>
        </p:nvSpPr>
        <p:spPr>
          <a:xfrm rot="10800000">
            <a:off x="3204227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937857"/>
            <a:ext cx="53088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60E13C-5FAF-8864-77D2-FBC1D5C92427}"/>
              </a:ext>
            </a:extLst>
          </p:cNvPr>
          <p:cNvCxnSpPr>
            <a:cxnSpLocks/>
          </p:cNvCxnSpPr>
          <p:nvPr/>
        </p:nvCxnSpPr>
        <p:spPr>
          <a:xfrm>
            <a:off x="6731271" y="1937857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CFA02B8-16BD-D6A3-140C-7E4F54A18C2F}"/>
              </a:ext>
            </a:extLst>
          </p:cNvPr>
          <p:cNvCxnSpPr>
            <a:cxnSpLocks/>
          </p:cNvCxnSpPr>
          <p:nvPr/>
        </p:nvCxnSpPr>
        <p:spPr>
          <a:xfrm>
            <a:off x="6731271" y="6314673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88E410-5B46-08BB-B802-6405CF3A772A}"/>
              </a:ext>
            </a:extLst>
          </p:cNvPr>
          <p:cNvSpPr txBox="1"/>
          <p:nvPr/>
        </p:nvSpPr>
        <p:spPr>
          <a:xfrm>
            <a:off x="647314" y="2215130"/>
            <a:ext cx="547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{ </a:t>
            </a:r>
            <a:r>
              <a:rPr lang="ko-KR" altLang="en-US" b="1" dirty="0"/>
              <a:t>경기 결과에 따른 </a:t>
            </a:r>
            <a:r>
              <a:rPr lang="ko-KR" altLang="en-US" b="1" dirty="0" err="1"/>
              <a:t>범죄율</a:t>
            </a:r>
            <a:r>
              <a:rPr lang="ko-KR" altLang="en-US" b="1" dirty="0"/>
              <a:t> 예측을 통한 범죄 예방</a:t>
            </a:r>
            <a:r>
              <a:rPr lang="en-US" altLang="ko-KR" b="1" dirty="0"/>
              <a:t> }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BD690-1318-CA2A-DD95-38DFDD9F91CA}"/>
              </a:ext>
            </a:extLst>
          </p:cNvPr>
          <p:cNvSpPr txBox="1"/>
          <p:nvPr/>
        </p:nvSpPr>
        <p:spPr>
          <a:xfrm>
            <a:off x="7742042" y="2215380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{ </a:t>
            </a:r>
            <a:r>
              <a:rPr lang="ko-KR" altLang="en-US" b="1" dirty="0"/>
              <a:t>올바른 팬 문화 형성</a:t>
            </a:r>
            <a:r>
              <a:rPr lang="en-US" altLang="ko-KR" b="1" dirty="0"/>
              <a:t> }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E7F2E4-C4F6-45AD-3E5D-9785465D00B0}"/>
              </a:ext>
            </a:extLst>
          </p:cNvPr>
          <p:cNvSpPr txBox="1"/>
          <p:nvPr/>
        </p:nvSpPr>
        <p:spPr>
          <a:xfrm>
            <a:off x="1113479" y="5301725"/>
            <a:ext cx="4105611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/>
              <a:t>경기 결과에 따른 경기장 내 적절한 통제와</a:t>
            </a:r>
            <a:endParaRPr lang="en-US" altLang="ko-KR" sz="1600"/>
          </a:p>
          <a:p>
            <a:pPr algn="ctr">
              <a:lnSpc>
                <a:spcPct val="150000"/>
              </a:lnSpc>
            </a:pPr>
            <a:r>
              <a:rPr lang="ko-KR" altLang="en-US" sz="1600"/>
              <a:t>경찰 인력 배치를 통해 사전에 조치</a:t>
            </a:r>
            <a:endParaRPr lang="en-US" altLang="ko-KR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27C241-8EC4-F961-898A-10CAB4A72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22" y="2861734"/>
            <a:ext cx="2460154" cy="24601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B1A9ED-A0AC-B9CC-6826-669868983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67" y="2861734"/>
            <a:ext cx="2460154" cy="2460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83820E-7A81-4037-7E77-058AD7F2B0D1}"/>
              </a:ext>
            </a:extLst>
          </p:cNvPr>
          <p:cNvSpPr txBox="1"/>
          <p:nvPr/>
        </p:nvSpPr>
        <p:spPr>
          <a:xfrm>
            <a:off x="6546202" y="5321888"/>
            <a:ext cx="4998484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/>
              <a:t>예측 분석을 통해 문제점들을 파악하고 각 구단에서</a:t>
            </a:r>
            <a:endParaRPr lang="en-US" altLang="ko-KR" sz="1600"/>
          </a:p>
          <a:p>
            <a:pPr algn="ctr">
              <a:lnSpc>
                <a:spcPct val="150000"/>
              </a:lnSpc>
            </a:pPr>
            <a:r>
              <a:rPr lang="ko-KR" altLang="en-US" sz="1600" err="1"/>
              <a:t>관중들에게</a:t>
            </a:r>
            <a:r>
              <a:rPr lang="ko-KR" altLang="en-US" sz="1600"/>
              <a:t> 사전 경고를 통해 올바른 팬 문화를 형성</a:t>
            </a:r>
            <a:endParaRPr lang="en-US" altLang="ko-KR" sz="160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979FB92-F243-E38D-0209-FC7105D2C507}"/>
              </a:ext>
            </a:extLst>
          </p:cNvPr>
          <p:cNvCxnSpPr>
            <a:cxnSpLocks/>
          </p:cNvCxnSpPr>
          <p:nvPr/>
        </p:nvCxnSpPr>
        <p:spPr>
          <a:xfrm>
            <a:off x="647314" y="6314673"/>
            <a:ext cx="53088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4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BDF9113E-3ECD-C426-4E4F-7C51AAB25680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F3EB1-F68B-842B-1267-13AB039F7EB2}"/>
              </a:ext>
            </a:extLst>
          </p:cNvPr>
          <p:cNvSpPr txBox="1"/>
          <p:nvPr/>
        </p:nvSpPr>
        <p:spPr>
          <a:xfrm>
            <a:off x="1046294" y="57633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관련 연구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43D7B2E-1441-4641-6636-E712CD14D22A}"/>
              </a:ext>
            </a:extLst>
          </p:cNvPr>
          <p:cNvSpPr/>
          <p:nvPr/>
        </p:nvSpPr>
        <p:spPr>
          <a:xfrm rot="10800000">
            <a:off x="3366131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/>
          <p:nvPr/>
        </p:nvCxnSpPr>
        <p:spPr>
          <a:xfrm>
            <a:off x="852112" y="1937857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742E8B5-2CEE-E029-A20A-BB76488CAB23}"/>
              </a:ext>
            </a:extLst>
          </p:cNvPr>
          <p:cNvCxnSpPr/>
          <p:nvPr/>
        </p:nvCxnSpPr>
        <p:spPr>
          <a:xfrm>
            <a:off x="852112" y="3318556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60E13C-5FAF-8864-77D2-FBC1D5C92427}"/>
              </a:ext>
            </a:extLst>
          </p:cNvPr>
          <p:cNvCxnSpPr>
            <a:cxnSpLocks/>
          </p:cNvCxnSpPr>
          <p:nvPr/>
        </p:nvCxnSpPr>
        <p:spPr>
          <a:xfrm>
            <a:off x="6549322" y="576334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CFA02B8-16BD-D6A3-140C-7E4F54A18C2F}"/>
              </a:ext>
            </a:extLst>
          </p:cNvPr>
          <p:cNvCxnSpPr>
            <a:cxnSpLocks/>
          </p:cNvCxnSpPr>
          <p:nvPr/>
        </p:nvCxnSpPr>
        <p:spPr>
          <a:xfrm>
            <a:off x="6549322" y="1957033"/>
            <a:ext cx="4628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9918A44-F8DE-7876-7691-EE5CE7EE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2" y="3606556"/>
            <a:ext cx="5928874" cy="2987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BC93D-0348-B6D7-6B86-169D133D63A5}"/>
              </a:ext>
            </a:extLst>
          </p:cNvPr>
          <p:cNvSpPr txBox="1"/>
          <p:nvPr/>
        </p:nvSpPr>
        <p:spPr>
          <a:xfrm>
            <a:off x="860602" y="2071431"/>
            <a:ext cx="443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/>
              <a:t>Does the Presence of Professional Football Cause</a:t>
            </a:r>
          </a:p>
          <a:p>
            <a:pPr algn="ctr"/>
            <a:r>
              <a:rPr lang="en-US" altLang="ko-KR" sz="1400" b="1"/>
              <a:t>Crime in a City? Evidence from Pontiac, Michigan</a:t>
            </a:r>
            <a:endParaRPr lang="ko-KR" altLang="en-US" sz="1400" b="1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3DA28E-84FD-49DF-CCC9-A8ADBC0BD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65" y="2258381"/>
            <a:ext cx="3932261" cy="41532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B96217-DC4A-1D11-B5B3-F032552DF9FF}"/>
              </a:ext>
            </a:extLst>
          </p:cNvPr>
          <p:cNvSpPr txBox="1"/>
          <p:nvPr/>
        </p:nvSpPr>
        <p:spPr>
          <a:xfrm>
            <a:off x="6667456" y="699445"/>
            <a:ext cx="4392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Offense around Stadiums: A Natural Experiment </a:t>
            </a:r>
          </a:p>
          <a:p>
            <a:pPr algn="ctr"/>
            <a:r>
              <a:rPr lang="en-US" altLang="ko-KR" sz="1400" b="1" dirty="0"/>
              <a:t>On Crime Attraction and Generation</a:t>
            </a:r>
            <a:endParaRPr lang="ko-KR" altLang="en-US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2300AC-B5E8-9998-9F1D-0733C0F291F2}"/>
              </a:ext>
            </a:extLst>
          </p:cNvPr>
          <p:cNvSpPr txBox="1"/>
          <p:nvPr/>
        </p:nvSpPr>
        <p:spPr>
          <a:xfrm>
            <a:off x="6802873" y="1342612"/>
            <a:ext cx="412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Justin Kurland, Shane D. Jonson, Nick Tilley</a:t>
            </a:r>
          </a:p>
          <a:p>
            <a:pPr algn="ctr"/>
            <a:r>
              <a:rPr lang="en-US" altLang="ko-KR" sz="1200"/>
              <a:t>UCL Department of Security and Crime Science, London</a:t>
            </a:r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3D1116-C2AE-DBCF-84C0-5DFCD0B48EAC}"/>
              </a:ext>
            </a:extLst>
          </p:cNvPr>
          <p:cNvSpPr txBox="1"/>
          <p:nvPr/>
        </p:nvSpPr>
        <p:spPr>
          <a:xfrm>
            <a:off x="1808104" y="2725771"/>
            <a:ext cx="253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/>
              <a:t>Hyunwoong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Pyun</a:t>
            </a:r>
            <a:r>
              <a:rPr lang="en-US" altLang="ko-KR" sz="1200" dirty="0"/>
              <a:t>, Joshua. C. Hall</a:t>
            </a:r>
          </a:p>
          <a:p>
            <a:pPr algn="ctr"/>
            <a:r>
              <a:rPr lang="en-US" altLang="ko-KR" sz="1200" dirty="0"/>
              <a:t>West</a:t>
            </a:r>
            <a:r>
              <a:rPr lang="ko-KR" altLang="en-US" sz="1200" dirty="0"/>
              <a:t> </a:t>
            </a:r>
            <a:r>
              <a:rPr lang="en-US" altLang="ko-KR" sz="1200" dirty="0"/>
              <a:t>Virginia University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2379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BDF9113E-3ECD-C426-4E4F-7C51AAB25680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F3EB1-F68B-842B-1267-13AB039F7EB2}"/>
              </a:ext>
            </a:extLst>
          </p:cNvPr>
          <p:cNvSpPr txBox="1"/>
          <p:nvPr/>
        </p:nvSpPr>
        <p:spPr>
          <a:xfrm>
            <a:off x="1046294" y="57633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데이터 설명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43D7B2E-1441-4641-6636-E712CD14D22A}"/>
              </a:ext>
            </a:extLst>
          </p:cNvPr>
          <p:cNvSpPr/>
          <p:nvPr/>
        </p:nvSpPr>
        <p:spPr>
          <a:xfrm rot="10800000">
            <a:off x="3827796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845578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337463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41F1CAA-3962-BCCE-E357-FAAB22510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3" y="2048813"/>
            <a:ext cx="10391163" cy="40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72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BDF9113E-3ECD-C426-4E4F-7C51AAB25680}"/>
              </a:ext>
            </a:extLst>
          </p:cNvPr>
          <p:cNvSpPr/>
          <p:nvPr/>
        </p:nvSpPr>
        <p:spPr>
          <a:xfrm>
            <a:off x="560538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F3EB1-F68B-842B-1267-13AB039F7EB2}"/>
              </a:ext>
            </a:extLst>
          </p:cNvPr>
          <p:cNvSpPr txBox="1"/>
          <p:nvPr/>
        </p:nvSpPr>
        <p:spPr>
          <a:xfrm>
            <a:off x="1046294" y="57633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데이터 설명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E43D7B2E-1441-4641-6636-E712CD14D22A}"/>
              </a:ext>
            </a:extLst>
          </p:cNvPr>
          <p:cNvSpPr/>
          <p:nvPr/>
        </p:nvSpPr>
        <p:spPr>
          <a:xfrm rot="10800000">
            <a:off x="3827796" y="534608"/>
            <a:ext cx="359148" cy="729785"/>
          </a:xfrm>
          <a:prstGeom prst="leftBrace">
            <a:avLst>
              <a:gd name="adj1" fmla="val 28223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901892-7B87-3CEC-0EE4-70E4C4B1B5F1}"/>
              </a:ext>
            </a:extLst>
          </p:cNvPr>
          <p:cNvCxnSpPr>
            <a:cxnSpLocks/>
          </p:cNvCxnSpPr>
          <p:nvPr/>
        </p:nvCxnSpPr>
        <p:spPr>
          <a:xfrm>
            <a:off x="647314" y="1795245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B2B580-57BF-7CEE-B525-E14A9617000D}"/>
              </a:ext>
            </a:extLst>
          </p:cNvPr>
          <p:cNvCxnSpPr>
            <a:cxnSpLocks/>
          </p:cNvCxnSpPr>
          <p:nvPr/>
        </p:nvCxnSpPr>
        <p:spPr>
          <a:xfrm>
            <a:off x="647313" y="6463298"/>
            <a:ext cx="107533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D98EAF-CCDC-1EF5-B80C-A3CC9AFF4EB1}"/>
              </a:ext>
            </a:extLst>
          </p:cNvPr>
          <p:cNvSpPr txBox="1"/>
          <p:nvPr/>
        </p:nvSpPr>
        <p:spPr>
          <a:xfrm>
            <a:off x="1108207" y="497512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데이터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0279E-7582-CB79-0968-1D385A274714}"/>
              </a:ext>
            </a:extLst>
          </p:cNvPr>
          <p:cNvSpPr txBox="1"/>
          <p:nvPr/>
        </p:nvSpPr>
        <p:spPr>
          <a:xfrm>
            <a:off x="3046949" y="4328795"/>
            <a:ext cx="33201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season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시즌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week_num</a:t>
            </a:r>
            <a:r>
              <a:rPr lang="en-US" altLang="ko-KR" dirty="0"/>
              <a:t> : </a:t>
            </a:r>
            <a:r>
              <a:rPr lang="ko-KR" altLang="en-US" dirty="0"/>
              <a:t>주차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day_of_week</a:t>
            </a:r>
            <a:r>
              <a:rPr lang="en-US" altLang="ko-KR" dirty="0"/>
              <a:t> :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gametime_local</a:t>
            </a:r>
            <a:r>
              <a:rPr lang="en-US" altLang="ko-KR" dirty="0"/>
              <a:t> : </a:t>
            </a:r>
            <a:r>
              <a:rPr lang="ko-KR" altLang="en-US" dirty="0"/>
              <a:t>경기 시간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home_team</a:t>
            </a:r>
            <a:r>
              <a:rPr lang="en-US" altLang="ko-KR" dirty="0"/>
              <a:t> : </a:t>
            </a:r>
            <a:r>
              <a:rPr lang="ko-KR" altLang="en-US" dirty="0"/>
              <a:t>홈 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away_team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원정 팀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FA675-5978-DF18-5455-04B8804490BF}"/>
              </a:ext>
            </a:extLst>
          </p:cNvPr>
          <p:cNvSpPr txBox="1"/>
          <p:nvPr/>
        </p:nvSpPr>
        <p:spPr>
          <a:xfrm>
            <a:off x="6587492" y="4295498"/>
            <a:ext cx="39421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home_score</a:t>
            </a:r>
            <a:r>
              <a:rPr lang="en-US" altLang="ko-KR" dirty="0"/>
              <a:t> : </a:t>
            </a:r>
            <a:r>
              <a:rPr lang="ko-KR" altLang="en-US" dirty="0"/>
              <a:t>홈 팀 점수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away_score</a:t>
            </a:r>
            <a:r>
              <a:rPr lang="en-US" altLang="ko-KR" dirty="0"/>
              <a:t> : </a:t>
            </a:r>
            <a:r>
              <a:rPr lang="ko-KR" altLang="en-US" dirty="0"/>
              <a:t>원정 팀 점수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OT_flag</a:t>
            </a:r>
            <a:r>
              <a:rPr lang="en-US" altLang="ko-KR" dirty="0"/>
              <a:t> : </a:t>
            </a:r>
            <a:r>
              <a:rPr lang="ko-KR" altLang="en-US" dirty="0"/>
              <a:t>연장 여부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arrest : </a:t>
            </a:r>
            <a:r>
              <a:rPr lang="ko-KR" altLang="en-US" dirty="0"/>
              <a:t>체포 횟수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division_game</a:t>
            </a:r>
            <a:r>
              <a:rPr lang="en-US" altLang="ko-KR" dirty="0"/>
              <a:t> : </a:t>
            </a:r>
            <a:r>
              <a:rPr lang="ko-KR" altLang="en-US" dirty="0"/>
              <a:t>디비전 게임 여부</a:t>
            </a:r>
            <a:endParaRPr lang="en-US" altLang="ko-KR" dirty="0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4D730240-F1F0-C430-F841-44F233DCF9A3}"/>
              </a:ext>
            </a:extLst>
          </p:cNvPr>
          <p:cNvSpPr/>
          <p:nvPr/>
        </p:nvSpPr>
        <p:spPr>
          <a:xfrm>
            <a:off x="642871" y="4278696"/>
            <a:ext cx="359148" cy="1854524"/>
          </a:xfrm>
          <a:prstGeom prst="leftBrace">
            <a:avLst>
              <a:gd name="adj1" fmla="val 70267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89DA1BE5-23E7-2F5A-2DAD-6140B40D32E9}"/>
              </a:ext>
            </a:extLst>
          </p:cNvPr>
          <p:cNvSpPr/>
          <p:nvPr/>
        </p:nvSpPr>
        <p:spPr>
          <a:xfrm rot="10800000">
            <a:off x="11041490" y="4278696"/>
            <a:ext cx="359148" cy="1854524"/>
          </a:xfrm>
          <a:prstGeom prst="leftBrace">
            <a:avLst>
              <a:gd name="adj1" fmla="val 70267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FE1C7D-6EB1-4018-9E0D-FBE82B9CE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949" y="1950885"/>
            <a:ext cx="6095450" cy="21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14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659</Words>
  <Application>Microsoft Office PowerPoint</Application>
  <PresentationFormat>와이드스크린</PresentationFormat>
  <Paragraphs>101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</dc:creator>
  <cp:lastModifiedBy>KO</cp:lastModifiedBy>
  <cp:revision>89</cp:revision>
  <dcterms:created xsi:type="dcterms:W3CDTF">2023-11-29T08:10:03Z</dcterms:created>
  <dcterms:modified xsi:type="dcterms:W3CDTF">2023-12-03T04:15:11Z</dcterms:modified>
</cp:coreProperties>
</file>